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9" r:id="rId9"/>
    <p:sldId id="268" r:id="rId10"/>
    <p:sldId id="263" r:id="rId11"/>
    <p:sldId id="269" r:id="rId12"/>
    <p:sldId id="264" r:id="rId13"/>
    <p:sldId id="265" r:id="rId14"/>
    <p:sldId id="273" r:id="rId15"/>
    <p:sldId id="285" r:id="rId16"/>
    <p:sldId id="280" r:id="rId17"/>
    <p:sldId id="267" r:id="rId18"/>
    <p:sldId id="270" r:id="rId19"/>
    <p:sldId id="276" r:id="rId20"/>
    <p:sldId id="266" r:id="rId21"/>
    <p:sldId id="283" r:id="rId22"/>
    <p:sldId id="281" r:id="rId23"/>
    <p:sldId id="271" r:id="rId24"/>
    <p:sldId id="277" r:id="rId25"/>
    <p:sldId id="275" r:id="rId26"/>
    <p:sldId id="274" r:id="rId27"/>
    <p:sldId id="272" r:id="rId28"/>
    <p:sldId id="278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30B2-288C-4BE0-AB6B-1F7672EADFBE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7CC7-FE9E-4A89-814F-61E83A08E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 b="1" dirty="0"/>
              <a:t>AMBIENT AIR FILTRATION IN THE WOODSHOP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Lou Gatch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85800"/>
            <a:ext cx="838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200" b="1" dirty="0"/>
              <a:t>The main filter is high efficient, usually a multiple bag filter, which may not be serviceable</a:t>
            </a:r>
            <a:r>
              <a:rPr lang="en-US" sz="3200" b="1" dirty="0" smtClean="0"/>
              <a:t>.  </a:t>
            </a:r>
            <a:r>
              <a:rPr lang="en-US" sz="3200" b="1" dirty="0"/>
              <a:t>Most available units have </a:t>
            </a:r>
            <a:r>
              <a:rPr lang="en-US" sz="3200" b="1" dirty="0" smtClean="0"/>
              <a:t>0.5µ </a:t>
            </a:r>
            <a:r>
              <a:rPr lang="en-US" sz="3200" b="1" dirty="0"/>
              <a:t>(micron) bags</a:t>
            </a:r>
            <a:r>
              <a:rPr lang="en-US" sz="3200" b="1" dirty="0" smtClean="0"/>
              <a:t>.  </a:t>
            </a:r>
            <a:r>
              <a:rPr lang="en-US" sz="3200" b="1" dirty="0"/>
              <a:t>The larger bag area in FT ² is desirable, since one with small area will not be long lasting on efficiency</a:t>
            </a:r>
            <a:r>
              <a:rPr lang="en-US" sz="3200" b="1" dirty="0" smtClean="0"/>
              <a:t>.  </a:t>
            </a:r>
            <a:r>
              <a:rPr lang="en-US" sz="3200" b="1" dirty="0"/>
              <a:t>Check the specs. </a:t>
            </a:r>
            <a:endParaRPr lang="en-US" sz="3200" dirty="0"/>
          </a:p>
          <a:p>
            <a:r>
              <a:rPr lang="en-US" sz="3200" b="1" dirty="0"/>
              <a:t> </a:t>
            </a:r>
            <a:endParaRPr lang="en-US" sz="3200" dirty="0"/>
          </a:p>
          <a:p>
            <a:pPr algn="ctr"/>
            <a:r>
              <a:rPr lang="en-US" sz="3200" b="1" i="1" dirty="0"/>
              <a:t>          What is a micron (µ) or micro meter µm? = 1 x 10 </a:t>
            </a:r>
            <a:r>
              <a:rPr lang="en-US" sz="3200" b="1" i="1" baseline="30000" dirty="0"/>
              <a:t>-6 </a:t>
            </a:r>
            <a:r>
              <a:rPr lang="en-US" sz="3200" b="1" i="1" dirty="0"/>
              <a:t>meters = .00003937” (</a:t>
            </a:r>
            <a:r>
              <a:rPr lang="en-US" sz="3200" b="1" i="1" dirty="0" smtClean="0"/>
              <a:t>meter=39.37”)</a:t>
            </a:r>
            <a:endParaRPr lang="en-US" sz="3200" dirty="0"/>
          </a:p>
          <a:p>
            <a:pPr algn="ctr"/>
            <a:r>
              <a:rPr lang="en-US" sz="3200" b="1" dirty="0" smtClean="0"/>
              <a:t>25 µ ≈ .001”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382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3200" b="1" dirty="0" smtClean="0"/>
              <a:t>1. Calculate </a:t>
            </a:r>
            <a:r>
              <a:rPr lang="en-US" sz="3200" b="1" dirty="0"/>
              <a:t>the volume in cubic feet in the shop as described earlier to determine the CFM’s required to provide a </a:t>
            </a:r>
            <a:r>
              <a:rPr lang="en-US" sz="3200" b="1" dirty="0" smtClean="0"/>
              <a:t>minimum </a:t>
            </a:r>
            <a:r>
              <a:rPr lang="en-US" sz="3200" b="1" dirty="0"/>
              <a:t>of </a:t>
            </a:r>
            <a:r>
              <a:rPr lang="en-US" sz="3200" b="1" dirty="0" smtClean="0"/>
              <a:t>5 to 10 </a:t>
            </a:r>
            <a:r>
              <a:rPr lang="en-US" sz="3200" b="1" dirty="0"/>
              <a:t>shop air </a:t>
            </a:r>
            <a:r>
              <a:rPr lang="en-US" sz="3200" b="1" dirty="0" smtClean="0"/>
              <a:t>filtered changes </a:t>
            </a:r>
            <a:r>
              <a:rPr lang="en-US" sz="3200" b="1" dirty="0"/>
              <a:t>per hour.</a:t>
            </a:r>
            <a:endParaRPr lang="en-US" sz="3200" dirty="0"/>
          </a:p>
          <a:p>
            <a:r>
              <a:rPr lang="en-US" sz="3200" b="1" dirty="0"/>
              <a:t> 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DESIGNING YOUR OWN SYSTEM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3200" b="1" dirty="0" smtClean="0"/>
              <a:t>2</a:t>
            </a:r>
            <a:r>
              <a:rPr lang="en-US" sz="3200" b="1" dirty="0"/>
              <a:t>. </a:t>
            </a:r>
            <a:r>
              <a:rPr lang="en-US" sz="3200" b="1" dirty="0" smtClean="0"/>
              <a:t>Procure </a:t>
            </a:r>
            <a:r>
              <a:rPr lang="en-US" sz="3200" b="1" dirty="0"/>
              <a:t>1 or more squirrel cage fans as required. </a:t>
            </a:r>
            <a:r>
              <a:rPr lang="en-US" sz="3200" b="1" dirty="0" smtClean="0"/>
              <a:t> We </a:t>
            </a:r>
            <a:r>
              <a:rPr lang="en-US" sz="3200" b="1" dirty="0"/>
              <a:t>have used furnace    blower/motor units removed from service some of which have multiple speeds. </a:t>
            </a:r>
            <a:r>
              <a:rPr lang="en-US" sz="3200" b="1" dirty="0" smtClean="0"/>
              <a:t> Check </a:t>
            </a:r>
            <a:r>
              <a:rPr lang="en-US" sz="3200" b="1" dirty="0"/>
              <a:t>the area HVAC installers and beg for a unit they have removed. </a:t>
            </a:r>
            <a:r>
              <a:rPr lang="en-US" sz="3200" b="1" dirty="0" smtClean="0"/>
              <a:t> Most </a:t>
            </a:r>
            <a:r>
              <a:rPr lang="en-US" sz="3200" b="1" dirty="0"/>
              <a:t>homes will have a fan that will give at least </a:t>
            </a:r>
            <a:r>
              <a:rPr lang="en-US" sz="3200" b="1" dirty="0" smtClean="0"/>
              <a:t>700 </a:t>
            </a:r>
            <a:r>
              <a:rPr lang="en-US" sz="3200" b="1" dirty="0"/>
              <a:t>CFMs free </a:t>
            </a:r>
            <a:r>
              <a:rPr lang="en-US" sz="3200" b="1" dirty="0" smtClean="0"/>
              <a:t>air.  The </a:t>
            </a:r>
            <a:r>
              <a:rPr lang="en-US" sz="3200" b="1" dirty="0" smtClean="0"/>
              <a:t>blower type </a:t>
            </a:r>
            <a:r>
              <a:rPr lang="en-US" sz="3200" b="1" dirty="0"/>
              <a:t>that is attached directly on the motor shaft is quieter than the belt driven type. 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47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 smtClean="0"/>
              <a:t>3. </a:t>
            </a:r>
            <a:r>
              <a:rPr lang="en-US" sz="3200" b="1" dirty="0"/>
              <a:t>Select an appropriate size filter H </a:t>
            </a:r>
            <a:r>
              <a:rPr lang="en-US" sz="3200" b="1" dirty="0" smtClean="0"/>
              <a:t>x </a:t>
            </a:r>
            <a:r>
              <a:rPr lang="en-US" sz="3200" b="1" dirty="0"/>
              <a:t>W x D with a </a:t>
            </a:r>
            <a:r>
              <a:rPr lang="en-US" sz="3200" b="1" u="sng" dirty="0"/>
              <a:t>95 % (</a:t>
            </a:r>
            <a:r>
              <a:rPr lang="en-US" sz="3200" b="1" u="sng" dirty="0" err="1"/>
              <a:t>Merv</a:t>
            </a:r>
            <a:r>
              <a:rPr lang="en-US" sz="3200" b="1" u="sng" dirty="0"/>
              <a:t> 14) </a:t>
            </a:r>
            <a:r>
              <a:rPr lang="en-US" sz="3200" b="1" u="sng" dirty="0" smtClean="0"/>
              <a:t>efficiency</a:t>
            </a:r>
            <a:r>
              <a:rPr lang="en-US" sz="3200" b="1" dirty="0" smtClean="0"/>
              <a:t> and </a:t>
            </a:r>
            <a:r>
              <a:rPr lang="en-US" sz="3200" b="1" dirty="0"/>
              <a:t>having               largest </a:t>
            </a:r>
            <a:r>
              <a:rPr lang="en-US" sz="3200" b="1" dirty="0" err="1"/>
              <a:t>multibag</a:t>
            </a:r>
            <a:r>
              <a:rPr lang="en-US" sz="3200" b="1" dirty="0"/>
              <a:t> bag area</a:t>
            </a:r>
            <a:r>
              <a:rPr lang="en-US" sz="3200" b="1" dirty="0" smtClean="0"/>
              <a:t>.  </a:t>
            </a:r>
            <a:r>
              <a:rPr lang="en-US" sz="3200" b="1" dirty="0"/>
              <a:t>A good example would be a 12” x 24” by 21”deep, having </a:t>
            </a:r>
            <a:r>
              <a:rPr lang="en-US" sz="3200" b="1" dirty="0" smtClean="0"/>
              <a:t>5 bags with 40 ft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  media bag area</a:t>
            </a:r>
            <a:r>
              <a:rPr lang="en-US" sz="3200" b="1" dirty="0" smtClean="0"/>
              <a:t>.  </a:t>
            </a:r>
            <a:r>
              <a:rPr lang="en-US" sz="3200" b="1" dirty="0"/>
              <a:t>Approx. cost </a:t>
            </a:r>
            <a:r>
              <a:rPr lang="en-US" sz="3200" b="1" dirty="0" smtClean="0"/>
              <a:t>$24.23 </a:t>
            </a:r>
            <a:r>
              <a:rPr lang="en-US" sz="3200" b="1" dirty="0"/>
              <a:t>m</a:t>
            </a:r>
            <a:r>
              <a:rPr lang="en-US" sz="3200" b="1" dirty="0" smtClean="0"/>
              <a:t>ade </a:t>
            </a:r>
            <a:r>
              <a:rPr lang="en-US" sz="3200" b="1" dirty="0"/>
              <a:t>by </a:t>
            </a:r>
            <a:r>
              <a:rPr lang="en-US" sz="3200" b="1" dirty="0" err="1"/>
              <a:t>Glasfloss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en-US" sz="2800" b="1" dirty="0" smtClean="0"/>
              <a:t>MERV, or</a:t>
            </a:r>
            <a:r>
              <a:rPr lang="en-US" sz="2800" dirty="0" smtClean="0"/>
              <a:t> </a:t>
            </a:r>
            <a:r>
              <a:rPr lang="en-US" sz="2800" b="1" dirty="0" smtClean="0"/>
              <a:t>Minimum Efficiency</a:t>
            </a:r>
            <a:r>
              <a:rPr lang="en-US" sz="2800" dirty="0" smtClean="0"/>
              <a:t> </a:t>
            </a:r>
            <a:r>
              <a:rPr lang="en-US" sz="2800" b="1" dirty="0" smtClean="0"/>
              <a:t>Reporting Value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 smtClean="0"/>
              <a:t>3. </a:t>
            </a:r>
            <a:r>
              <a:rPr lang="en-US" sz="3200" b="1" dirty="0" smtClean="0"/>
              <a:t>Continued</a:t>
            </a:r>
          </a:p>
          <a:p>
            <a:pPr marL="457200" indent="-457200"/>
            <a:r>
              <a:rPr lang="en-US" sz="3200" b="1" dirty="0" smtClean="0"/>
              <a:t>     </a:t>
            </a:r>
            <a:r>
              <a:rPr lang="en-US" sz="3200" b="1" dirty="0" err="1" smtClean="0"/>
              <a:t>Airguard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Venti</a:t>
            </a:r>
            <a:r>
              <a:rPr lang="en-US" sz="3200" b="1" dirty="0" smtClean="0"/>
              <a:t>-Pak is another source for many sizes of </a:t>
            </a:r>
            <a:r>
              <a:rPr lang="en-US" sz="3200" b="1" dirty="0" err="1" smtClean="0"/>
              <a:t>multibag</a:t>
            </a:r>
            <a:r>
              <a:rPr lang="en-US" sz="3200" b="1" dirty="0" smtClean="0"/>
              <a:t> filters comparably priced.  Ther</a:t>
            </a:r>
            <a:r>
              <a:rPr lang="en-US" sz="3200" b="1" dirty="0" smtClean="0"/>
              <a:t>e are a wide </a:t>
            </a:r>
            <a:r>
              <a:rPr lang="en-US" sz="3200" b="1" dirty="0" err="1" smtClean="0"/>
              <a:t>varitey</a:t>
            </a:r>
            <a:r>
              <a:rPr lang="en-US" sz="3200" b="1" dirty="0" smtClean="0"/>
              <a:t> of sizes available from both sources to fit any application.  Please note the orientation of the bags in the filter you choose.  As an example the 12” x 24” x 21” filter above has 5 bags vertically positioned across the 24” dimension.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2955"/>
            <a:ext cx="8790109" cy="632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b="1" dirty="0" smtClean="0"/>
              <a:t>4</a:t>
            </a:r>
            <a:r>
              <a:rPr lang="en-US" sz="3200" b="1" dirty="0"/>
              <a:t>. Select an appropriate size </a:t>
            </a:r>
            <a:r>
              <a:rPr lang="en-US" sz="3200" b="1" dirty="0" err="1"/>
              <a:t>prefilter</a:t>
            </a:r>
            <a:r>
              <a:rPr lang="en-US" sz="3200" b="1" dirty="0"/>
              <a:t> media, either 1” or 2 “thick. This media can be purchased in roll form or precut to your needs.  Approx. cost of </a:t>
            </a:r>
            <a:r>
              <a:rPr lang="en-US" sz="3200" b="1" dirty="0" smtClean="0"/>
              <a:t>$62.34 </a:t>
            </a:r>
            <a:r>
              <a:rPr lang="en-US" sz="3200" b="1" dirty="0"/>
              <a:t>for a </a:t>
            </a:r>
            <a:r>
              <a:rPr lang="en-US" sz="3200" b="1" dirty="0" smtClean="0"/>
              <a:t> 1” thick x 12” wide x 90 foot </a:t>
            </a:r>
            <a:r>
              <a:rPr lang="en-US" sz="3200" b="1" dirty="0"/>
              <a:t>roll</a:t>
            </a:r>
            <a:r>
              <a:rPr lang="en-US" sz="3200" b="1" dirty="0" smtClean="0"/>
              <a:t>.  This material has a </a:t>
            </a:r>
            <a:r>
              <a:rPr lang="en-US" sz="3200" b="1" dirty="0" err="1" smtClean="0"/>
              <a:t>Merv</a:t>
            </a:r>
            <a:r>
              <a:rPr lang="en-US" sz="3200" b="1" dirty="0" smtClean="0"/>
              <a:t> 7 rating.  A sticky back media is preferred.</a:t>
            </a:r>
          </a:p>
          <a:p>
            <a:pPr marL="457200" indent="-457200"/>
            <a:endParaRPr lang="en-US" sz="3200" b="1" dirty="0" smtClean="0"/>
          </a:p>
          <a:p>
            <a:pPr marL="457200" indent="-457200"/>
            <a:r>
              <a:rPr lang="en-US" sz="3200" b="1" dirty="0" smtClean="0"/>
              <a:t>5.  Design the case for the filter size and the blower unit you choose using 2” x 2” framing.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2955"/>
            <a:ext cx="8790109" cy="632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0772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Dust in the woodshop is a serious problem that should be addressed. </a:t>
            </a:r>
            <a:r>
              <a:rPr lang="en-US" b="1" dirty="0" smtClean="0"/>
              <a:t> The </a:t>
            </a:r>
            <a:r>
              <a:rPr lang="en-US" b="1" dirty="0"/>
              <a:t>air we breathe during our activity in the shop is not totally removed by the most efficient chip collection at the point of machine operation. </a:t>
            </a:r>
            <a:r>
              <a:rPr lang="en-US" b="1" dirty="0" smtClean="0"/>
              <a:t> The </a:t>
            </a:r>
            <a:r>
              <a:rPr lang="en-US" b="1" dirty="0"/>
              <a:t>most efficient chip collection </a:t>
            </a:r>
            <a:r>
              <a:rPr lang="en-US" b="1" dirty="0" smtClean="0"/>
              <a:t>unit, </a:t>
            </a:r>
            <a:r>
              <a:rPr lang="en-US" b="1" dirty="0"/>
              <a:t>be it a single stage or </a:t>
            </a:r>
            <a:r>
              <a:rPr lang="en-US" b="1" dirty="0" smtClean="0"/>
              <a:t>2-stage </a:t>
            </a:r>
            <a:r>
              <a:rPr lang="en-US" b="1" dirty="0"/>
              <a:t>cyclonic </a:t>
            </a:r>
            <a:r>
              <a:rPr lang="en-US" b="1" dirty="0" smtClean="0"/>
              <a:t>unit, </a:t>
            </a:r>
            <a:r>
              <a:rPr lang="en-US" b="1" dirty="0"/>
              <a:t>will not remove airborne dust. </a:t>
            </a:r>
            <a:r>
              <a:rPr lang="en-US" b="1" dirty="0" smtClean="0"/>
              <a:t> It </a:t>
            </a:r>
            <a:r>
              <a:rPr lang="en-US" b="1" dirty="0"/>
              <a:t>actually circulates the ambient air as it exhausts through its filter media.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b="1" dirty="0" smtClean="0"/>
              <a:t> </a:t>
            </a:r>
            <a:r>
              <a:rPr lang="en-US" sz="3200" b="1" dirty="0"/>
              <a:t>Mount the motor on a ¾ “piece of plywood for </a:t>
            </a:r>
            <a:r>
              <a:rPr lang="en-US" sz="3200" b="1" dirty="0" smtClean="0"/>
              <a:t>strength with an opening in line and equal to the blower housing exit. </a:t>
            </a:r>
            <a:r>
              <a:rPr lang="en-US" sz="3200" b="1" dirty="0"/>
              <a:t>The on/off switch and power cord could also be mounted on this end. </a:t>
            </a:r>
            <a:r>
              <a:rPr lang="en-US" sz="3200" b="1" dirty="0" smtClean="0"/>
              <a:t> Attach </a:t>
            </a:r>
            <a:r>
              <a:rPr lang="en-US" sz="3200" b="1" dirty="0"/>
              <a:t>the plywood to the frame from the outside to allow easy removal for service and hanging the unit. Making a louver in the exhaust opening will enable you to direct the air flow from the unit</a:t>
            </a:r>
            <a:r>
              <a:rPr lang="en-US" sz="3200" b="1" dirty="0" smtClean="0"/>
              <a:t>. Mount the main filter with a couple of small Z clamps in the recess provided in the frame.</a:t>
            </a:r>
          </a:p>
          <a:p>
            <a:pPr marL="514350" lvl="0" indent="-514350">
              <a:buFont typeface="+mj-lt"/>
              <a:buAutoNum type="arabicPeriod" startAt="6"/>
            </a:pP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 startAt="7"/>
            </a:pPr>
            <a:r>
              <a:rPr lang="en-US" sz="3200" b="1" dirty="0" smtClean="0"/>
              <a:t>Place </a:t>
            </a:r>
            <a:r>
              <a:rPr lang="en-US" sz="3200" b="1" dirty="0"/>
              <a:t>a couple of Velcro strips in the recess to hold the </a:t>
            </a:r>
            <a:r>
              <a:rPr lang="en-US" sz="3200" b="1" dirty="0" err="1"/>
              <a:t>prefilter</a:t>
            </a:r>
            <a:r>
              <a:rPr lang="en-US" sz="3200" b="1" dirty="0"/>
              <a:t> covering the face of the main bag filter. 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 startAt="7"/>
            </a:pPr>
            <a:r>
              <a:rPr lang="en-US" sz="3200" b="1" dirty="0"/>
              <a:t>Cover the 4 case sides with a 3/8” plywood skin.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2955"/>
            <a:ext cx="8790109" cy="632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 startAt="9"/>
            </a:pPr>
            <a:r>
              <a:rPr lang="en-US" sz="3200" b="1" dirty="0" smtClean="0"/>
              <a:t>Mount </a:t>
            </a:r>
            <a:r>
              <a:rPr lang="en-US" sz="3200" b="1" dirty="0"/>
              <a:t>eye bolts on top of case to allow hanging the unit with </a:t>
            </a:r>
            <a:r>
              <a:rPr lang="en-US" sz="3200" b="1" dirty="0" smtClean="0"/>
              <a:t>chain, or angle brackets.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 startAt="9"/>
            </a:pPr>
            <a:r>
              <a:rPr lang="en-US" sz="3200" b="1" dirty="0" smtClean="0"/>
              <a:t>An air flow meter can be used to measure the approx. output of the unit.</a:t>
            </a:r>
            <a:endParaRPr lang="en-US" sz="32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2955"/>
            <a:ext cx="8790109" cy="632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Sources for Components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6200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1" dirty="0" smtClean="0"/>
              <a:t>High efficiency bag </a:t>
            </a:r>
            <a:r>
              <a:rPr lang="en-US" sz="3200" b="1" dirty="0" smtClean="0"/>
              <a:t>filters and </a:t>
            </a:r>
            <a:r>
              <a:rPr lang="en-US" sz="3200" b="1" dirty="0" err="1" smtClean="0"/>
              <a:t>prefilter</a:t>
            </a:r>
            <a:r>
              <a:rPr lang="en-US" sz="3200" b="1" dirty="0" smtClean="0"/>
              <a:t> materials can be purchased through Air Filter Technology @ 614-921-9801.  Contact Shelly for quotes.  They sell </a:t>
            </a:r>
            <a:r>
              <a:rPr lang="en-US" sz="3200" b="1" dirty="0" err="1" smtClean="0"/>
              <a:t>Glasfloss</a:t>
            </a:r>
            <a:r>
              <a:rPr lang="en-US" sz="3200" b="1" dirty="0" smtClean="0"/>
              <a:t> filters.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1" dirty="0" err="1" smtClean="0"/>
              <a:t>Airguard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Venti</a:t>
            </a:r>
            <a:r>
              <a:rPr lang="en-US" sz="3200" b="1" dirty="0" smtClean="0"/>
              <a:t>-Pac filters can be purchased from TFS Branch office in Cols. @614-885-9100 call for quotes.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Sources for </a:t>
            </a:r>
            <a:r>
              <a:rPr lang="en-US" sz="4000" b="1" dirty="0" smtClean="0"/>
              <a:t>Components – Cont.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78486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b="1" dirty="0" smtClean="0"/>
              <a:t>Both suppliers #1 &amp; 2 sell </a:t>
            </a:r>
            <a:r>
              <a:rPr lang="en-US" sz="3200" b="1" dirty="0" err="1" smtClean="0"/>
              <a:t>prefilter</a:t>
            </a:r>
            <a:r>
              <a:rPr lang="en-US" sz="3200" b="1" dirty="0" smtClean="0"/>
              <a:t> media in several thicknesses in roll or pre-cut sizes.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b="1" dirty="0" smtClean="0"/>
              <a:t>Dwyer Instruments #460 is an air meter that will measure velocity of air flow and static pressure.  $37.00</a:t>
            </a:r>
          </a:p>
          <a:p>
            <a:pPr marL="514350" indent="-514350">
              <a:spcAft>
                <a:spcPts val="1800"/>
              </a:spcAft>
            </a:pPr>
            <a:r>
              <a:rPr lang="en-US" sz="3200" b="1" dirty="0" smtClean="0"/>
              <a:t>Lou Gatch</a:t>
            </a:r>
          </a:p>
          <a:p>
            <a:pPr marL="514350" indent="-514350">
              <a:spcAft>
                <a:spcPts val="1800"/>
              </a:spcAft>
            </a:pPr>
            <a:r>
              <a:rPr lang="en-US" sz="3200" b="1" dirty="0" smtClean="0"/>
              <a:t>Presented 5-10-2014 to WOCO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Sources for </a:t>
            </a:r>
            <a:r>
              <a:rPr lang="en-US" sz="4000" b="1" dirty="0" smtClean="0"/>
              <a:t>Components – Cont.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029200"/>
            <a:ext cx="78486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</a:pPr>
            <a:r>
              <a:rPr lang="en-US" sz="3200" b="1" dirty="0" smtClean="0"/>
              <a:t>Lou Gatch</a:t>
            </a:r>
          </a:p>
          <a:p>
            <a:pPr marL="514350" indent="-514350">
              <a:spcAft>
                <a:spcPts val="1800"/>
              </a:spcAft>
            </a:pPr>
            <a:r>
              <a:rPr lang="en-US" sz="3200" b="1" dirty="0" smtClean="0"/>
              <a:t>Presented 5-10-2014 to WOCO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2201702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66675" y="2057400"/>
            <a:ext cx="2538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Dwyer Instruments #460 </a:t>
            </a:r>
            <a:r>
              <a:rPr lang="en-US" sz="3600" b="1" dirty="0" smtClean="0"/>
              <a:t>air </a:t>
            </a:r>
            <a:r>
              <a:rPr lang="en-US" sz="3600" b="1" dirty="0" smtClean="0"/>
              <a:t>meter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219200"/>
            <a:ext cx="7543800" cy="4906963"/>
          </a:xfrm>
        </p:spPr>
        <p:txBody>
          <a:bodyPr>
            <a:normAutofit/>
          </a:bodyPr>
          <a:lstStyle/>
          <a:p>
            <a:r>
              <a:rPr lang="en-US" b="1" dirty="0" smtClean="0"/>
              <a:t>Airborne </a:t>
            </a:r>
            <a:r>
              <a:rPr lang="en-US" b="1" dirty="0"/>
              <a:t>dust can easily be seen with the naked eye suspended in the air through a ray of sunlight.  </a:t>
            </a:r>
            <a:endParaRPr lang="en-US" dirty="0"/>
          </a:p>
          <a:p>
            <a:r>
              <a:rPr lang="en-US" b="1" i="1" u="sng" dirty="0"/>
              <a:t> All species of wood dust is known to be a hazard to the respiratory system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229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To reduce this airborne dust it is advisable to provide ourselves with additional protection as follows</a:t>
            </a:r>
            <a:r>
              <a:rPr lang="en-US" sz="3200" b="1" dirty="0" smtClean="0"/>
              <a:t>:</a:t>
            </a:r>
          </a:p>
          <a:p>
            <a:endParaRPr lang="en-US" sz="1400" dirty="0"/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1" dirty="0"/>
              <a:t>Wear an approved dust mask rated, </a:t>
            </a:r>
            <a:r>
              <a:rPr lang="en-US" sz="3200" b="1" dirty="0" smtClean="0"/>
              <a:t>NIOSH* </a:t>
            </a:r>
            <a:r>
              <a:rPr lang="en-US" sz="3200" b="1" dirty="0" smtClean="0"/>
              <a:t>N95</a:t>
            </a:r>
            <a:r>
              <a:rPr lang="en-US" sz="3200" b="1" dirty="0"/>
              <a:t>, at </a:t>
            </a:r>
            <a:r>
              <a:rPr lang="en-US" sz="3200" b="1" u="sng" dirty="0"/>
              <a:t>all times when in the workshop</a:t>
            </a:r>
            <a:r>
              <a:rPr lang="en-US" sz="3200" b="1" dirty="0"/>
              <a:t>. </a:t>
            </a:r>
            <a:r>
              <a:rPr lang="en-US" sz="3200" b="1" dirty="0" smtClean="0"/>
              <a:t> This </a:t>
            </a:r>
            <a:r>
              <a:rPr lang="en-US" sz="3200" b="1" dirty="0"/>
              <a:t>is not too comfortable but most efficient. </a:t>
            </a:r>
            <a:endParaRPr lang="en-US" sz="3200" b="1" dirty="0" smtClean="0"/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b="1" dirty="0" smtClean="0"/>
              <a:t>Work on improving chip collection at each point of operation thus reducing the escaping dust/chips.</a:t>
            </a:r>
          </a:p>
          <a:p>
            <a:pPr marL="514350" lvl="0" indent="-514350"/>
            <a:r>
              <a:rPr lang="en-US" dirty="0" smtClean="0"/>
              <a:t>*National Institute for Occupational Safety and Health (NIOSH)</a:t>
            </a:r>
            <a:endParaRPr lang="en-US" dirty="0"/>
          </a:p>
          <a:p>
            <a:pPr lvl="0"/>
            <a:r>
              <a:rPr lang="en-US" sz="2400" b="1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82296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b="1" dirty="0" smtClean="0"/>
              <a:t>Use </a:t>
            </a:r>
            <a:r>
              <a:rPr lang="en-US" sz="3200" b="1" dirty="0"/>
              <a:t>the most efficient air filter material available for your chip collector 5 micron media is now available for many machines</a:t>
            </a:r>
            <a:r>
              <a:rPr lang="en-US" sz="3200" b="1" dirty="0" smtClean="0"/>
              <a:t>.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b="1" dirty="0" smtClean="0"/>
              <a:t>Shop </a:t>
            </a:r>
            <a:r>
              <a:rPr lang="en-US" sz="3200" b="1" dirty="0" err="1"/>
              <a:t>vacs</a:t>
            </a:r>
            <a:r>
              <a:rPr lang="en-US" sz="3200" b="1" dirty="0"/>
              <a:t> are not a suitable machine for use as chip collectors due to their small air filters and high noise level</a:t>
            </a:r>
            <a:endParaRPr lang="en-US" sz="3200" dirty="0"/>
          </a:p>
          <a:p>
            <a:pPr marL="514350" lvl="0" indent="-514350">
              <a:spcAft>
                <a:spcPts val="1800"/>
              </a:spcAft>
              <a:buFont typeface="+mj-lt"/>
              <a:buAutoNum type="arabicPeriod" startAt="3"/>
            </a:pPr>
            <a:r>
              <a:rPr lang="en-US" sz="3200" b="1" dirty="0" smtClean="0"/>
              <a:t>Purchase </a:t>
            </a:r>
            <a:r>
              <a:rPr lang="en-US" sz="3200" b="1" dirty="0"/>
              <a:t>or make a high efficient ambient air filtration unit sized for your shop.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8153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 DETERMINE YOUR NEEDS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 Measure </a:t>
            </a:r>
            <a:r>
              <a:rPr lang="en-US" sz="3200" b="1" dirty="0" smtClean="0"/>
              <a:t>your </a:t>
            </a:r>
            <a:r>
              <a:rPr lang="en-US" sz="3200" b="1" dirty="0"/>
              <a:t>shop to determine the CFM (cubic feet per minute) needed to obtain a minimum of 5-10 air changes per hour. 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endParaRPr lang="en-US" sz="3200" b="1" dirty="0"/>
          </a:p>
          <a:p>
            <a:pPr marL="514350" indent="-514350"/>
            <a:r>
              <a:rPr lang="en-US" sz="3200" b="1" u="sng" dirty="0" smtClean="0"/>
              <a:t>As </a:t>
            </a:r>
            <a:r>
              <a:rPr lang="en-US" sz="3200" b="1" u="sng" dirty="0"/>
              <a:t>an example</a:t>
            </a:r>
            <a:r>
              <a:rPr lang="en-US" sz="3200" b="1" dirty="0"/>
              <a:t>: Shop size of 15’ x 20’ </a:t>
            </a:r>
            <a:r>
              <a:rPr lang="en-US" sz="3200" b="1" dirty="0" smtClean="0"/>
              <a:t>x 8’h </a:t>
            </a:r>
            <a:r>
              <a:rPr lang="en-US" sz="3200" b="1" dirty="0"/>
              <a:t>= </a:t>
            </a:r>
            <a:r>
              <a:rPr lang="en-US" sz="3200" b="1" dirty="0" smtClean="0"/>
              <a:t>2400 cubic </a:t>
            </a:r>
            <a:r>
              <a:rPr lang="en-US" sz="3200" b="1" dirty="0"/>
              <a:t>feet shop volume x 5 air changes per hour = 12000 </a:t>
            </a:r>
            <a:r>
              <a:rPr lang="en-US" sz="3200" b="1" dirty="0" err="1"/>
              <a:t>cf</a:t>
            </a:r>
            <a:r>
              <a:rPr lang="en-US" sz="3200" b="1" dirty="0"/>
              <a:t>/hr. ÷ 60 minutes /hour </a:t>
            </a:r>
            <a:r>
              <a:rPr lang="en-US" sz="3200" b="1" dirty="0" smtClean="0"/>
              <a:t>= 200 </a:t>
            </a:r>
            <a:r>
              <a:rPr lang="en-US" sz="3200" b="1" dirty="0" err="1"/>
              <a:t>cfm</a:t>
            </a:r>
            <a:r>
              <a:rPr lang="en-US" sz="3200" b="1" dirty="0"/>
              <a:t> unit for this shop example would be used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610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3200" b="1" dirty="0"/>
              <a:t> Commercial units are expressed in CFM to choose from. </a:t>
            </a:r>
            <a:r>
              <a:rPr lang="en-US" sz="3200" b="1" dirty="0" smtClean="0"/>
              <a:t> A </a:t>
            </a:r>
            <a:r>
              <a:rPr lang="en-US" sz="3200" b="1" dirty="0"/>
              <a:t>single unit or multiples may be required to suit the needs</a:t>
            </a:r>
            <a:r>
              <a:rPr lang="en-US" sz="3200" b="1" dirty="0" smtClean="0"/>
              <a:t>.  </a:t>
            </a:r>
            <a:r>
              <a:rPr lang="en-US" sz="3200" b="1" dirty="0"/>
              <a:t>Ideally the air flow from the filter unit should be in a circular pattern around the periphery of the shop</a:t>
            </a:r>
            <a:r>
              <a:rPr lang="en-US" sz="3200" b="1" dirty="0" smtClean="0"/>
              <a:t>.  </a:t>
            </a:r>
            <a:r>
              <a:rPr lang="en-US" sz="3200" b="1" dirty="0"/>
              <a:t>Mount the cleaner centrally located on the long wall of the shop towards the ceiling is a good starting point. 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11" y="74258"/>
            <a:ext cx="8945977" cy="6709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61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/>
            <a:r>
              <a:rPr lang="en-US" sz="3200" b="1" dirty="0" smtClean="0"/>
              <a:t>All </a:t>
            </a:r>
            <a:r>
              <a:rPr lang="en-US" sz="3200" b="1" dirty="0"/>
              <a:t>openings </a:t>
            </a:r>
            <a:r>
              <a:rPr lang="en-US" sz="3200" b="1" dirty="0" smtClean="0"/>
              <a:t>such as </a:t>
            </a:r>
            <a:r>
              <a:rPr lang="en-US" sz="3200" b="1" dirty="0"/>
              <a:t>doorways and floor joist openings should be closed off to keep good air flow. </a:t>
            </a:r>
            <a:r>
              <a:rPr lang="en-US" sz="3200" b="1" dirty="0" smtClean="0"/>
              <a:t> A </a:t>
            </a:r>
            <a:r>
              <a:rPr lang="en-US" sz="3200" b="1" dirty="0"/>
              <a:t>quality commercial unit should have a </a:t>
            </a:r>
            <a:r>
              <a:rPr lang="en-US" sz="3200" b="1" dirty="0" err="1"/>
              <a:t>prefilter</a:t>
            </a:r>
            <a:r>
              <a:rPr lang="en-US" sz="3200" b="1" dirty="0"/>
              <a:t> that is easily serviced or replaceable and be capable of collecting the majority of air born dust before it passes into the main filter media.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1134</Words>
  <Application>Microsoft Office PowerPoint</Application>
  <PresentationFormat>On-screen Show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AMBIENT AIR FILTRATION IN THE WOODSHOP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 Robold</dc:creator>
  <cp:lastModifiedBy>Edward Robold</cp:lastModifiedBy>
  <cp:revision>39</cp:revision>
  <dcterms:created xsi:type="dcterms:W3CDTF">2014-04-13T01:59:30Z</dcterms:created>
  <dcterms:modified xsi:type="dcterms:W3CDTF">2014-05-04T12:11:32Z</dcterms:modified>
</cp:coreProperties>
</file>